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59" r:id="rId4"/>
    <p:sldId id="260" r:id="rId5"/>
    <p:sldId id="261" r:id="rId6"/>
    <p:sldId id="267" r:id="rId7"/>
    <p:sldId id="264" r:id="rId8"/>
    <p:sldId id="265" r:id="rId9"/>
    <p:sldId id="266" r:id="rId10"/>
    <p:sldId id="262" r:id="rId11"/>
    <p:sldId id="268" r:id="rId12"/>
    <p:sldId id="269" r:id="rId13"/>
    <p:sldId id="271" r:id="rId14"/>
    <p:sldId id="273" r:id="rId15"/>
    <p:sldId id="275" r:id="rId16"/>
    <p:sldId id="313" r:id="rId17"/>
    <p:sldId id="274" r:id="rId18"/>
    <p:sldId id="314" r:id="rId19"/>
    <p:sldId id="315" r:id="rId20"/>
    <p:sldId id="277" r:id="rId21"/>
    <p:sldId id="316" r:id="rId22"/>
    <p:sldId id="278" r:id="rId23"/>
    <p:sldId id="317" r:id="rId24"/>
    <p:sldId id="318" r:id="rId25"/>
    <p:sldId id="282" r:id="rId26"/>
    <p:sldId id="319" r:id="rId27"/>
    <p:sldId id="283" r:id="rId28"/>
    <p:sldId id="320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309" r:id="rId40"/>
    <p:sldId id="310" r:id="rId41"/>
    <p:sldId id="311" r:id="rId42"/>
    <p:sldId id="312" r:id="rId43"/>
  </p:sldIdLst>
  <p:sldSz cx="12192000" cy="6858000"/>
  <p:notesSz cx="6858000" cy="9144000"/>
  <p:embeddedFontLst>
    <p:embeddedFont>
      <p:font typeface="Arial Black" panose="020B0604020202020204" pitchFamily="34" charset="0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9"/>
  </p:normalViewPr>
  <p:slideViewPr>
    <p:cSldViewPr snapToGrid="0">
      <p:cViewPr varScale="1">
        <p:scale>
          <a:sx n="152" d="100"/>
          <a:sy n="152" d="100"/>
        </p:scale>
        <p:origin x="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c8805961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c88059615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2c88059615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880596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8805961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2c88059615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c88059615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c88059615_0_5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12c88059615_0_5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c88059615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2c88059615_0_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12c88059615_0_3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c88059615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2c88059615_0_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2c88059615_0_3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c88059615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c88059615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12c88059615_0_3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c8805961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c88059615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2c88059615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856cd2d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8856cd2d0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28856cd2d0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pixabay.com/en/warning-hazard-sign-icon-bio-145059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pixabay.com/en/warning-hazard-sign-icon-bio-145059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HPC_software_dev_cours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swcarpentry.github.io/git-novice/index.html" TargetMode="External"/><Relationship Id="rId4" Type="http://schemas.openxmlformats.org/officeDocument/2006/relationships/hyperlink" Target="https://www.colorado.edu/crdds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mmer_Camp_2023/blob/main/Day_Three/Using_git/README.m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Working with Git and GitHub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Git up locally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51921"/>
            <a:ext cx="10515600" cy="333180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</a:t>
            </a:r>
          </a:p>
          <a:p>
            <a:r>
              <a:rPr lang="en-US" sz="2400" dirty="0"/>
              <a:t>See </a:t>
            </a:r>
            <a:r>
              <a:rPr lang="en-US" sz="2400" dirty="0">
                <a:hlinkClick r:id="rId3"/>
              </a:rPr>
              <a:t>https://git-scm.com/book/en/v2/Getting-Started-Installing-Git</a:t>
            </a:r>
            <a:r>
              <a:rPr lang="en-US" sz="2400" dirty="0"/>
              <a:t> for more information</a:t>
            </a:r>
          </a:p>
          <a:p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Today we are going to stick with using Git on a login node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into RC via Terminal</a:t>
            </a:r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To login to an RC login node: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lang="en-US" sz="2700" dirty="0">
              <a:solidFill>
                <a:schemeClr val="accent5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800"/>
              </a:spcBef>
              <a:buSzPts val="2100"/>
            </a:pP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>
              <a:spcBef>
                <a:spcPts val="800"/>
              </a:spcBef>
              <a:buSzPts val="2100"/>
            </a:pPr>
            <a:r>
              <a:rPr lang="en-US" sz="2400" dirty="0"/>
              <a:t>Confirm Git has been configured (by you using the README)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--list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sz="2400"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some Python code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/projects/$USER 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467828"/>
          </a:xfrm>
        </p:spPr>
        <p:txBody>
          <a:bodyPr/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7749233" y="4110605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Git does not know about </a:t>
            </a:r>
            <a:r>
              <a:rPr lang="en-US" sz="3200" dirty="0" err="1"/>
              <a:t>README.md</a:t>
            </a:r>
            <a:r>
              <a:rPr lang="en-US" sz="3200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Git and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 Instructor: Brandon Reyes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3037324"/>
            <a:ext cx="8918196" cy="78335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What if you don’t want Git to track something?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400" dirty="0"/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The git add command </a:t>
            </a:r>
            <a:r>
              <a:rPr lang="en-US" sz="2800" b="1" dirty="0"/>
              <a:t>adds a change in the working area to the staging area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2400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nsolas"/>
                <a:sym typeface="Consolas"/>
              </a:rPr>
              <a:t>Anytime a change is made, you need to do a git add (to track them)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commit command </a:t>
            </a:r>
            <a:r>
              <a:rPr lang="en-US" sz="2400" b="1" dirty="0"/>
              <a:t>captures a snapshot of all staged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can be thought of as a version of the repo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commit our staged item!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‘Create repo, add </a:t>
            </a:r>
            <a:r>
              <a:rPr lang="en-US" sz="2400" dirty="0" err="1">
                <a:solidFill>
                  <a:schemeClr val="accent5"/>
                </a:solidFill>
              </a:rPr>
              <a:t>README.md</a:t>
            </a:r>
            <a:r>
              <a:rPr lang="en-US" sz="2400" dirty="0">
                <a:solidFill>
                  <a:schemeClr val="accent5"/>
                </a:solidFill>
              </a:rPr>
              <a:t>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’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79139" y="5171027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89822" y="5169452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9011188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314354" y="5467261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5025037" y="5467261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91252" y="546726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30050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735720" y="5468836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62473" y="5457293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command git log </a:t>
            </a:r>
            <a:r>
              <a:rPr lang="en-US" sz="2400" b="1" dirty="0"/>
              <a:t>lists the commits made in that repository</a:t>
            </a:r>
            <a:r>
              <a:rPr lang="en-US" sz="2400" dirty="0"/>
              <a:t> </a:t>
            </a:r>
          </a:p>
          <a:p>
            <a:pPr marL="419100">
              <a:buSzPts val="2400"/>
            </a:pPr>
            <a:r>
              <a:rPr lang="en-US" sz="2400" dirty="0"/>
              <a:t>Lists the most recent commits first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Goal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45921" y="1439509"/>
            <a:ext cx="10515600" cy="16779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900" dirty="0"/>
              <a:t>Convince you that basic Git/GitHub fluency is: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Easy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Practical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An extremely important tool in your tool belt!</a:t>
            </a:r>
            <a:endParaRPr sz="29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838200" y="29129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0DD89-038F-D442-2F85-6F1BE33F8541}"/>
              </a:ext>
            </a:extLst>
          </p:cNvPr>
          <p:cNvSpPr txBox="1"/>
          <p:nvPr/>
        </p:nvSpPr>
        <p:spPr>
          <a:xfrm>
            <a:off x="745921" y="3971290"/>
            <a:ext cx="9513815" cy="193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Understand the basics of version control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Differences between Git, GitHub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Basic Git fluency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How to collaborate with Git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 to: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Sign in (or create an account)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Click on “Create New Repository” or just “New”</a:t>
            </a:r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550" y="35713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Create a new repo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Call it whatever you would like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Ignore directions for you, just change to </a:t>
            </a:r>
            <a:r>
              <a:rPr lang="en-US" b="1" dirty="0" err="1">
                <a:solidFill>
                  <a:srgbClr val="FF0000"/>
                </a:solidFill>
              </a:rPr>
              <a:t>ssh</a:t>
            </a:r>
            <a:r>
              <a:rPr lang="en-US" dirty="0"/>
              <a:t> and copy the link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e.g. </a:t>
            </a:r>
            <a:r>
              <a:rPr lang="en-US" u="sng" dirty="0" err="1">
                <a:solidFill>
                  <a:schemeClr val="hlink"/>
                </a:solidFill>
              </a:rPr>
              <a:t>git@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github.com</a:t>
            </a:r>
            <a:r>
              <a:rPr lang="en-US" u="sng" dirty="0">
                <a:solidFill>
                  <a:schemeClr val="hlink"/>
                </a:solidFill>
              </a:rPr>
              <a:t>:</a:t>
            </a:r>
            <a:r>
              <a:rPr lang="en-US" dirty="0"/>
              <a:t>&lt;user&gt;/test-</a:t>
            </a:r>
            <a:r>
              <a:rPr lang="en-US" dirty="0" err="1"/>
              <a:t>repo.git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1D1C031-52B9-471F-3524-872570586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38" y="3773243"/>
            <a:ext cx="11989690" cy="155550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remote tells you </a:t>
            </a:r>
            <a:r>
              <a:rPr lang="en-US" b="1" dirty="0"/>
              <a:t>which remote repositories you have linked to your local project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		# should return nothing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To link our remote repository (accepts 2 values):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</a:t>
            </a:r>
            <a:r>
              <a:rPr lang="en-US" sz="2200" u="sng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</a:t>
            </a:r>
            <a:r>
              <a:rPr lang="en-US" sz="2200" u="sng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&lt;user&gt;/test-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repo.git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View remote again</a:t>
            </a:r>
            <a:endParaRPr sz="24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-v 		# view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as well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/>
          <p:nvPr/>
        </p:nvSpPr>
        <p:spPr>
          <a:xfrm>
            <a:off x="8961050" y="3953125"/>
            <a:ext cx="2571600" cy="203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Remote</a:t>
            </a:r>
            <a:endParaRPr/>
          </a:p>
        </p:txBody>
      </p:sp>
      <p:sp>
        <p:nvSpPr>
          <p:cNvPr id="372" name="Google Shape;372;p47"/>
          <p:cNvSpPr/>
          <p:nvPr/>
        </p:nvSpPr>
        <p:spPr>
          <a:xfrm>
            <a:off x="880050" y="3953125"/>
            <a:ext cx="7802100" cy="203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1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Sync up local code with remote GitHub repo!</a:t>
            </a:r>
            <a:endParaRPr sz="2400"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Git push </a:t>
            </a:r>
            <a:r>
              <a:rPr lang="en-US" sz="2400" b="1" dirty="0"/>
              <a:t>uploads a local repositories content to a remote repository</a:t>
            </a:r>
            <a:r>
              <a:rPr lang="en-US" sz="2400" dirty="0"/>
              <a:t>. Pushing is how you transfer commits from your local repo to a remote repo</a:t>
            </a:r>
            <a:endParaRPr sz="2400"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75" name="Google Shape;375;p47"/>
          <p:cNvGrpSpPr/>
          <p:nvPr/>
        </p:nvGrpSpPr>
        <p:grpSpPr>
          <a:xfrm>
            <a:off x="1227075" y="4412800"/>
            <a:ext cx="6860850" cy="1456200"/>
            <a:chOff x="2312200" y="4412800"/>
            <a:chExt cx="6860850" cy="1456200"/>
          </a:xfrm>
        </p:grpSpPr>
        <p:sp>
          <p:nvSpPr>
            <p:cNvPr id="376" name="Google Shape;376;p47"/>
            <p:cNvSpPr/>
            <p:nvPr/>
          </p:nvSpPr>
          <p:spPr>
            <a:xfrm>
              <a:off x="2312200" y="4412800"/>
              <a:ext cx="1824900" cy="14562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Working Directory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7"/>
            <p:cNvSpPr/>
            <p:nvPr/>
          </p:nvSpPr>
          <p:spPr>
            <a:xfrm>
              <a:off x="4830175" y="4412800"/>
              <a:ext cx="1824900" cy="14562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Staging Area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>
              <a:off x="7348150" y="4412800"/>
              <a:ext cx="1824900" cy="14562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Repository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commit #1234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“initial commit”</a:t>
              </a:r>
              <a:endParaRPr/>
            </a:p>
          </p:txBody>
        </p:sp>
      </p:grpSp>
      <p:sp>
        <p:nvSpPr>
          <p:cNvPr id="379" name="Google Shape;379;p47"/>
          <p:cNvSpPr/>
          <p:nvPr/>
        </p:nvSpPr>
        <p:spPr>
          <a:xfrm>
            <a:off x="9334400" y="4412800"/>
            <a:ext cx="1824900" cy="1456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Repository</a:t>
            </a: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0" name="Google Shape;380;p47"/>
          <p:cNvCxnSpPr/>
          <p:nvPr/>
        </p:nvCxnSpPr>
        <p:spPr>
          <a:xfrm>
            <a:off x="7944200" y="5396325"/>
            <a:ext cx="1718400" cy="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1" name="Google Shape;381;p47"/>
          <p:cNvSpPr txBox="1"/>
          <p:nvPr/>
        </p:nvSpPr>
        <p:spPr>
          <a:xfrm>
            <a:off x="8424800" y="5072575"/>
            <a:ext cx="112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 back to GitHub and refresh your page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should see the files we have added (and not the ones we’ve ignored)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Some cool features!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look at our commits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directly edit/commit in the browser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Let’s do that! Let’s fix the typo and commit it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But now our remote repo is one commit ahead of our local one…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there’s an easier way!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pull combines the fetch and merge commands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**Must have clear working directory!**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Clone</a:t>
            </a:r>
            <a:endParaRPr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9992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or copy of a remote repo at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/projects/$USER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400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https://github.com/ResearchComputing/HPC_software_dev_course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Update your project! (practice)</a:t>
            </a:r>
            <a:endParaRPr/>
          </a:p>
        </p:txBody>
      </p:sp>
      <p:sp>
        <p:nvSpPr>
          <p:cNvPr id="416" name="Google Shape;416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Create a new file in your test repo and Add + Commit it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Then push up to your GitHub repo and ensure your new file is there!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536" name="Google Shape;536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266700" algn="l" rtl="0"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 dirty="0"/>
              <a:t>Understand basics of version control</a:t>
            </a:r>
            <a:endParaRPr dirty="0"/>
          </a:p>
          <a:p>
            <a:pPr marL="177800" lvl="0" indent="-26670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 dirty="0"/>
              <a:t>Differences between Git, GitHub</a:t>
            </a:r>
            <a:endParaRPr dirty="0"/>
          </a:p>
          <a:p>
            <a:pPr marL="177800" lvl="0" indent="-26670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 dirty="0"/>
              <a:t>Basic Git fluency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537" name="Google Shape;53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Brief overview of Git and GitHub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What is version control?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5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552" name="Google Shape;55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559" name="Google Shape;559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560" name="Google Shape;560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you set up Git/GitHub? </a:t>
            </a:r>
            <a:endParaRPr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838200" y="2110851"/>
            <a:ext cx="10515600" cy="23772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This is meant to be a mostly hands on tutorial. If you haven’t yet, you may still be able to get everything set up in time using the link: 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hlinkClick r:id="rId3"/>
              </a:rPr>
              <a:t>https://github.com/ResearchComputing/Summer_Camp_2023/blob/main/Day_Three/Using_git/README.md</a:t>
            </a:r>
            <a:r>
              <a:rPr lang="en-US" sz="2400" dirty="0"/>
              <a:t> </a:t>
            </a: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vs GitHub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703976" y="1690825"/>
            <a:ext cx="9740317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Git: version control system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 actual software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GitHub: Cloud-based storage website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Hosts repositories (“repos”) 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Provides a GUI for many Git features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Allows for easy collaboration </a:t>
            </a:r>
          </a:p>
          <a:p>
            <a:pPr lvl="2">
              <a:spcBef>
                <a:spcPts val="1000"/>
              </a:spcBef>
            </a:pPr>
            <a:r>
              <a:rPr lang="en-US" dirty="0"/>
              <a:t>Issues, pull requests </a:t>
            </a:r>
            <a:endParaRPr dirty="0"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0683" y="1406998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1582" y="3712920"/>
            <a:ext cx="1657475" cy="165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version control?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479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Version control is the practice of tracking and managing changes to files.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Why do I need it?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Revert to various states of files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You can think of this as a backup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Allows you to modify items without harming the original copy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Not limited to code</a:t>
            </a:r>
            <a:endParaRPr dirty="0"/>
          </a:p>
          <a:p>
            <a:pPr marL="1371600" lvl="2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documents, images, </a:t>
            </a:r>
            <a:r>
              <a:rPr lang="en-US" dirty="0" err="1"/>
              <a:t>etc</a:t>
            </a:r>
            <a:r>
              <a:rPr lang="en-US" dirty="0"/>
              <a:t>…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benefits of version control</a:t>
            </a:r>
            <a:endParaRPr sz="4000"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5029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Using version control provides 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Clear tracking of the repo’s history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Management and view of different branches (work)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 through merging of branches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23B7B-DAD8-854E-1E06-F7204FBF19C8}"/>
              </a:ext>
            </a:extLst>
          </p:cNvPr>
          <p:cNvGrpSpPr/>
          <p:nvPr/>
        </p:nvGrpSpPr>
        <p:grpSpPr>
          <a:xfrm>
            <a:off x="6370576" y="3351613"/>
            <a:ext cx="5094475" cy="2610400"/>
            <a:chOff x="6370576" y="3351613"/>
            <a:chExt cx="5094475" cy="2610400"/>
          </a:xfrm>
        </p:grpSpPr>
        <p:grpSp>
          <p:nvGrpSpPr>
            <p:cNvPr id="160" name="Google Shape;160;p22"/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2"/>
            <p:cNvSpPr txBox="1"/>
            <p:nvPr/>
          </p:nvSpPr>
          <p:spPr>
            <a:xfrm>
              <a:off x="6416901" y="4841288"/>
              <a:ext cx="70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Images: </a:t>
            </a:r>
            <a:r>
              <a:rPr lang="en-US" dirty="0" err="1"/>
              <a:t>nobledesktop.com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Version Control Systems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Subversion (</a:t>
            </a:r>
            <a:r>
              <a:rPr lang="en-US" dirty="0" err="1"/>
              <a:t>svn</a:t>
            </a:r>
            <a:r>
              <a:rPr lang="en-US" dirty="0"/>
              <a:t>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Mercurial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CVS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etx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We’re going to stick to Git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industry standard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widely known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most resources</a:t>
            </a:r>
            <a:endParaRPr dirty="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96" y="2005567"/>
            <a:ext cx="159798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874" y="3161171"/>
            <a:ext cx="1597984" cy="200173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449600" y="576412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from Wikipedia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075" y="3754295"/>
            <a:ext cx="1319870" cy="122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1740</Words>
  <Application>Microsoft Macintosh PowerPoint</Application>
  <PresentationFormat>Widescreen</PresentationFormat>
  <Paragraphs>319</Paragraphs>
  <Slides>42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Consolas</vt:lpstr>
      <vt:lpstr>Courier New</vt:lpstr>
      <vt:lpstr>Arial</vt:lpstr>
      <vt:lpstr>Arial Black</vt:lpstr>
      <vt:lpstr>Calibri</vt:lpstr>
      <vt:lpstr>Office Theme</vt:lpstr>
      <vt:lpstr>PowerPoint Presentation</vt:lpstr>
      <vt:lpstr>Working with Git and GitHub</vt:lpstr>
      <vt:lpstr>My Goal</vt:lpstr>
      <vt:lpstr>Outline</vt:lpstr>
      <vt:lpstr>Have you set up Git/GitHub? </vt:lpstr>
      <vt:lpstr>Git vs GitHub</vt:lpstr>
      <vt:lpstr>What is version control?</vt:lpstr>
      <vt:lpstr>Additional benefits of version control</vt:lpstr>
      <vt:lpstr>Different Version Control Systems</vt:lpstr>
      <vt:lpstr>Getting Started with Git  (local)</vt:lpstr>
      <vt:lpstr>Setting Git up locally</vt:lpstr>
      <vt:lpstr>Logging into RC via Terminal</vt:lpstr>
      <vt:lpstr>Hands on tutorial</vt:lpstr>
      <vt:lpstr>Git Repository (Repo)</vt:lpstr>
      <vt:lpstr>Git Init</vt:lpstr>
      <vt:lpstr>Create the main branch</vt:lpstr>
      <vt:lpstr>Let’s add a file! 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Git Remote </vt:lpstr>
      <vt:lpstr>Git Push</vt:lpstr>
      <vt:lpstr>GitHub</vt:lpstr>
      <vt:lpstr>Git Fetch &amp; Merge</vt:lpstr>
      <vt:lpstr>Git Pull</vt:lpstr>
      <vt:lpstr>Git Clone</vt:lpstr>
      <vt:lpstr>Update your project! (practice)</vt:lpstr>
      <vt:lpstr>Review: Learning Goals</vt:lpstr>
      <vt:lpstr>Help! I’m stuck, where do I go?</vt:lpstr>
      <vt:lpstr>Questions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Reyes</cp:lastModifiedBy>
  <cp:revision>18</cp:revision>
  <dcterms:modified xsi:type="dcterms:W3CDTF">2023-05-19T21:32:16Z</dcterms:modified>
</cp:coreProperties>
</file>